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1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4A86C-5D6F-4751-8089-F3C0FF953990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65827-12B4-4D3D-9532-466879583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80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65827-12B4-4D3D-9532-4668795837D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47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80F88-931C-A224-506B-FA43BAAC1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0355E-E1F7-9A14-B4A8-868D2E19F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28B404-29D3-D87B-9578-5B8A1001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B94EA6-6318-38D8-8540-EAF4324E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B4D795-D259-C3AB-76FA-B7F6C471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2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C4C04-57B9-EB8E-D1B1-4D5F4B04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D5C1BF-14D8-7291-5A29-04CD224DE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78C09C-59E2-DFDF-2C82-74D85409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574612-6210-AC96-44CE-2248CAF20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2D460-09BC-2C2A-F873-C76CC7C3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8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BCD853-0602-9E0B-CAB3-BD730EAD0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F2D294-A753-4E3B-38F1-924A76694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B054F9-E1DC-4EB1-FF01-DB72CAFE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9B1AB4-E746-1542-D055-BED4A297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07BF9-768E-F452-DD6D-DE75D43F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3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4F8B4-D14C-FA97-B353-FCE44AAE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C3616-8389-68EA-186C-CD3DBA177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95122C-9C28-C4DD-21DE-3BA34940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25AF43-DE2C-5E57-EBC3-4BC3BA18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FE825D-195B-6EE1-4057-03F39F3F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4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78503-58FE-8771-51E8-6B3B0BAE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E3F49-51CE-7356-CCE4-B7D67ED10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55D024-1D33-567A-8075-F6DB093B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A06A6-5B11-EC4D-63AE-886AA4CD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192130-9A91-82D8-A857-1CFF05A4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16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2F994-CC2B-3D0D-DA9D-EEC60DD5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B4AB9-A0EB-3EE1-E8E7-45D2B786C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3FE6C7-41BE-99AB-3769-176E1941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EBC2B8-33A3-2EE0-DC1C-F5DC23D6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F34605-6915-CE9D-AEF1-F4C33D24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5A3007-0F3A-55EE-1C71-47ED0457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71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63A50-B446-0D25-75F0-C563445F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DBB8B-9E4C-5232-9D96-14C0074FE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4320C-D795-7A6E-B97E-3D4E8B632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A24B52-CE31-DB1E-76F9-8A56AF95D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B60AB0-0C81-11C0-6326-6FA090E9D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665F29-B974-AEFE-2FE8-AE7F5D89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53B9D6-7424-89BA-B67C-4622E0BF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710534-CA5D-96BF-F7CD-6EF233C8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90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14BF1-525D-B647-ADD6-C6FEBBAD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91677B-2736-9227-EDDB-52CB5D94D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89BF31-C711-F8D3-BCED-625011EA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B63DF7-87FF-53B9-C339-E3BFADB7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2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8C208B-E0EF-DE20-91F1-CD363766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172211-9F91-74EC-7DE6-5FC6C27B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D53CF5-0537-5BC0-FE68-C2498BC8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35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2848F-F37B-3103-6A4A-6353330F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2C1F2-2E8C-2754-C022-295B2768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7E809B-5D95-D5C2-351A-F6C3CD43D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50534F-B4A4-E466-3E55-4DE2A9D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95DE38-8D3E-909C-806D-9AB6B35F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9F18B9-5581-3781-5520-6601DFFC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86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4D6C6-841F-5D4D-0ED8-A3FFF9A05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28299F-439F-DEE6-1DD4-1596439AD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2B4EE8-798C-9246-DD1E-9D64B99A4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2920A3-21FC-F8E5-3A40-28DE9D2DF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B9695A-D76B-ACDB-E751-55D43BF3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4F62D9-7F6E-1CA7-E15A-86EE1137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33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3F5935-81C6-8364-C9A8-8714CACD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1A9F4-5EDB-93CB-9C73-82EC644DF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250412-A1FF-7032-D78A-4D8F3CFBC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F5F7D-2B41-4D2D-970C-71B859C1B908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9BA8A-1A9A-C806-564B-9B6FC1A4B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435E4B-C7E1-0A66-4AEB-3EF0B6CF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D20E-4717-4C70-8AE3-0DBE67458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71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ITCHIEHuang/DeepRL_Algorithms/tree/master/Algorithms/pytorch/TRP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27680-717F-1CCD-02C7-043A519FE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9788"/>
            <a:ext cx="9144000" cy="3508109"/>
          </a:xfrm>
        </p:spPr>
        <p:txBody>
          <a:bodyPr>
            <a:noAutofit/>
          </a:bodyPr>
          <a:lstStyle/>
          <a:p>
            <a:r>
              <a:rPr lang="en-US" altLang="zh-CN" sz="12000" b="1" dirty="0"/>
              <a:t>TRPO</a:t>
            </a:r>
            <a:br>
              <a:rPr lang="en-US" altLang="zh-CN" sz="8800" dirty="0"/>
            </a:br>
            <a:r>
              <a:rPr lang="zh-CN" altLang="en-US" sz="8800" b="1" dirty="0"/>
              <a:t>置信域策略优化</a:t>
            </a:r>
            <a:br>
              <a:rPr lang="en-US" altLang="zh-CN" sz="8800" dirty="0"/>
            </a:br>
            <a:r>
              <a:rPr lang="zh-CN" altLang="en-US" sz="6600" dirty="0"/>
              <a:t>第二部分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042830-2A86-929A-D18B-89197432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41603"/>
            <a:ext cx="9144000" cy="1655762"/>
          </a:xfrm>
        </p:spPr>
        <p:txBody>
          <a:bodyPr/>
          <a:lstStyle/>
          <a:p>
            <a:r>
              <a:rPr lang="zh-CN" altLang="en-US" dirty="0"/>
              <a:t>东川路第一可爱猫猫虫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8DECD-86E7-E535-72AD-5856DD6B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46"/>
            <a:ext cx="12192000" cy="14512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B553AB-8500-5086-055B-29E4462DB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47" y="5813727"/>
            <a:ext cx="1205706" cy="10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0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76F1F-606E-E7F3-4DF5-F6B67320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Hvp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15A913-BF43-617F-613B-1C75BEE869AC}"/>
              </a:ext>
            </a:extLst>
          </p:cNvPr>
          <p:cNvSpPr txBox="1"/>
          <p:nvPr/>
        </p:nvSpPr>
        <p:spPr>
          <a:xfrm>
            <a:off x="723901" y="1690688"/>
            <a:ext cx="1043743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CF222E"/>
                </a:solidFill>
                <a:effectLst/>
                <a:latin typeface="ui-monospace"/>
              </a:rPr>
              <a:t>def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800" b="0" i="0" dirty="0">
                <a:solidFill>
                  <a:srgbClr val="6639BA"/>
                </a:solidFill>
                <a:effectLst/>
                <a:latin typeface="ui-monospace"/>
              </a:rPr>
              <a:t>Hvp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(v):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   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policy_net.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get_kl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(states)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   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kl.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mean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   grads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autograd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grad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(kl, policy_net.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parameters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(), create_graph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=True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)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   flat_grad_kl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cat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([grad.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view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-1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) </a:t>
            </a:r>
            <a:r>
              <a:rPr lang="en-US" altLang="zh-CN" sz="2800" b="0" i="0" dirty="0">
                <a:solidFill>
                  <a:srgbClr val="CF222E"/>
                </a:solidFill>
                <a:effectLst/>
                <a:latin typeface="ui-monospace"/>
              </a:rPr>
              <a:t>for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grad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in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grads])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   kl_v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(flat_grad_kl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*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v).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sum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  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   grads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autograd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grad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(kl_v, policy_net.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parameters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())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   flat_grad_grad_kl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cat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([grad.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contiguous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view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-1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) </a:t>
            </a:r>
            <a:r>
              <a:rPr lang="en-US" altLang="zh-CN" sz="2800" b="0" i="0" dirty="0">
                <a:solidFill>
                  <a:srgbClr val="CF222E"/>
                </a:solidFill>
                <a:effectLst/>
                <a:latin typeface="ui-monospace"/>
              </a:rPr>
              <a:t>for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grad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in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grads]).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detach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   </a:t>
            </a:r>
            <a:r>
              <a:rPr lang="en-US" altLang="zh-CN" sz="2800" b="0" i="0" dirty="0">
                <a:solidFill>
                  <a:srgbClr val="CF222E"/>
                </a:solidFill>
                <a:effectLst/>
                <a:latin typeface="ui-monospace"/>
              </a:rPr>
              <a:t>return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flat_grad_grad_kl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+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v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*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damping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D7C0DC-7861-D471-2FC3-2C087A9A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47" y="1214845"/>
            <a:ext cx="1225187" cy="12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A66B6-843B-457F-A4DD-C5E1A31D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共轭梯度  </a:t>
            </a:r>
            <a:r>
              <a:rPr lang="en-US" altLang="zh-CN" dirty="0"/>
              <a:t>Ax=b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EEB2B-000C-30E6-B0BE-A6050F04B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66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初始化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4A0E78-A26F-96DD-2FD0-4E288478D071}"/>
              </a:ext>
            </a:extLst>
          </p:cNvPr>
          <p:cNvSpPr txBox="1"/>
          <p:nvPr/>
        </p:nvSpPr>
        <p:spPr>
          <a:xfrm>
            <a:off x="1224699" y="2149312"/>
            <a:ext cx="6094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x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zeros_like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(b, device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device)  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r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-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b.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clone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  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p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b.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clone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  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rdotr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r.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t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 @ r  </a:t>
            </a:r>
          </a:p>
        </p:txBody>
      </p:sp>
    </p:spTree>
    <p:extLst>
      <p:ext uri="{BB962C8B-B14F-4D97-AF65-F5344CB8AC3E}">
        <p14:creationId xmlns:p14="http://schemas.microsoft.com/office/powerpoint/2010/main" val="362215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11E03-0B03-B784-5B3B-47901970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2C1479-C540-516E-A89F-8A4D7C56FE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35431"/>
              </a:xfrm>
            </p:spPr>
            <p:txBody>
              <a:bodyPr/>
              <a:lstStyle/>
              <a:p>
                <a:r>
                  <a:rPr lang="zh-CN" altLang="en-US" dirty="0"/>
                  <a:t>步长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解的更新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第</a:t>
                </a:r>
                <a:r>
                  <a:rPr lang="en-US" altLang="zh-CN" dirty="0"/>
                  <a:t>k+1</a:t>
                </a:r>
                <a:r>
                  <a:rPr lang="zh-CN" altLang="en-US" dirty="0"/>
                  <a:t>步迭代的解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残差的更新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更新系数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搜索方向的更新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2C1479-C540-516E-A89F-8A4D7C56F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3543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47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1D86B-B39D-E4C5-91C6-9B9BC935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迭代代码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9279C9-64B6-F861-4A67-E888D4CA54E5}"/>
              </a:ext>
            </a:extLst>
          </p:cNvPr>
          <p:cNvSpPr txBox="1"/>
          <p:nvPr/>
        </p:nvSpPr>
        <p:spPr>
          <a:xfrm>
            <a:off x="1105293" y="1822663"/>
            <a:ext cx="954699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B15EF2"/>
                </a:solidFill>
                <a:effectLst/>
                <a:latin typeface="Menlo"/>
              </a:rPr>
              <a:t>for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i </a:t>
            </a:r>
            <a:r>
              <a:rPr lang="en-US" altLang="zh-CN" sz="2800" b="0" i="0" dirty="0">
                <a:solidFill>
                  <a:srgbClr val="B15EF2"/>
                </a:solidFill>
                <a:effectLst/>
                <a:latin typeface="Menlo"/>
              </a:rPr>
              <a:t>in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zh-CN" sz="2800" b="0" i="0" dirty="0">
                <a:solidFill>
                  <a:srgbClr val="FF5D4D"/>
                </a:solidFill>
                <a:effectLst/>
                <a:latin typeface="Menlo"/>
              </a:rPr>
              <a:t>range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(steps):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Hvp = Hvp_f(p)  # A @ p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alpha = rdotr / (p.t() @ Hvp)  # step length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x += alpha * p  # update x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r += alpha * Hvp  # new residual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new_rdotr = r.t() @ r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betta = new_rdotr / rdotr  # beta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p = - r + betta * p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rdotr = new_rdotr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</a:t>
            </a:r>
            <a:r>
              <a:rPr lang="en-US" altLang="zh-CN" sz="2800" b="0" i="0" dirty="0">
                <a:solidFill>
                  <a:srgbClr val="B15EF2"/>
                </a:solidFill>
                <a:effectLst/>
                <a:latin typeface="Menlo"/>
              </a:rPr>
              <a:t>if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rdotr &lt; rdotr_tol:  # satisfy the threshold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       </a:t>
            </a:r>
            <a:r>
              <a:rPr lang="en-US" altLang="zh-CN" sz="2800" b="0" i="0" dirty="0">
                <a:solidFill>
                  <a:srgbClr val="B15EF2"/>
                </a:solidFill>
                <a:effectLst/>
                <a:latin typeface="Menlo"/>
              </a:rPr>
              <a:t>break</a:t>
            </a:r>
            <a:endParaRPr lang="en-US" altLang="zh-CN" sz="28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67A5B-8DAC-98D8-1FE6-B8DBB172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471737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0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B0780-DEB8-97B2-0E8F-75242E02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完整的</a:t>
            </a:r>
            <a:r>
              <a:rPr lang="en-US" altLang="zh-CN" dirty="0"/>
              <a:t>CG</a:t>
            </a:r>
            <a:r>
              <a:rPr lang="zh-CN" altLang="en-US" dirty="0"/>
              <a:t>共轭梯度函数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09A639-4785-575A-B255-C83D3CC6283A}"/>
              </a:ext>
            </a:extLst>
          </p:cNvPr>
          <p:cNvSpPr txBox="1"/>
          <p:nvPr/>
        </p:nvSpPr>
        <p:spPr>
          <a:xfrm>
            <a:off x="838200" y="1691561"/>
            <a:ext cx="107064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b="0" i="0" dirty="0">
                <a:solidFill>
                  <a:srgbClr val="CF222E"/>
                </a:solidFill>
                <a:effectLst/>
                <a:latin typeface="ui-monospace"/>
              </a:rPr>
              <a:t>def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b="0" i="0" dirty="0" err="1">
                <a:solidFill>
                  <a:srgbClr val="6639BA"/>
                </a:solidFill>
                <a:effectLst/>
                <a:latin typeface="ui-monospace"/>
              </a:rPr>
              <a:t>conjugate_gradient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(</a:t>
            </a:r>
            <a:r>
              <a:rPr lang="en-US" altLang="zh-CN" b="0" i="0" dirty="0">
                <a:solidFill>
                  <a:srgbClr val="953800"/>
                </a:solidFill>
                <a:effectLst/>
                <a:latin typeface="ui-monospace"/>
              </a:rPr>
              <a:t>Hvp_f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, b, steps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=10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, rdotr_tol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=1e-10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):</a:t>
            </a: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x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zeros_like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(b, device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device)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initialization approximation of x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r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-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b.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clone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()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Hvp(x) - b : residual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p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b.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clone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()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b - Hvp(x) : steepest descent direction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rdotr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r.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t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() @ r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</a:t>
            </a:r>
            <a:r>
              <a:rPr lang="en-US" altLang="zh-CN" b="0" i="0" dirty="0" err="1">
                <a:solidFill>
                  <a:srgbClr val="59636E"/>
                </a:solidFill>
                <a:effectLst/>
                <a:latin typeface="ui-monospace"/>
              </a:rPr>
              <a:t>r.T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 @ r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</a:t>
            </a:r>
            <a:r>
              <a:rPr lang="en-US" altLang="zh-CN" b="0" i="0" dirty="0">
                <a:solidFill>
                  <a:srgbClr val="CF222E"/>
                </a:solidFill>
                <a:effectLst/>
                <a:latin typeface="ui-monospace"/>
              </a:rPr>
              <a:t>for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i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in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b="0" i="0" dirty="0">
                <a:solidFill>
                  <a:srgbClr val="6639BA"/>
                </a:solidFill>
                <a:effectLst/>
                <a:latin typeface="ui-monospace"/>
              </a:rPr>
              <a:t>range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(steps):</a:t>
            </a: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</a:t>
            </a:r>
            <a:r>
              <a:rPr lang="en-US" altLang="zh-CN" b="0" i="0" dirty="0">
                <a:solidFill>
                  <a:srgbClr val="953800"/>
                </a:solidFill>
                <a:effectLst/>
                <a:latin typeface="ui-monospace"/>
              </a:rPr>
              <a:t>Hvp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b="0" i="0" dirty="0">
                <a:solidFill>
                  <a:srgbClr val="6639BA"/>
                </a:solidFill>
                <a:effectLst/>
                <a:latin typeface="ui-monospace"/>
              </a:rPr>
              <a:t>Hvp_f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(p)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A @ p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alpha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rdotr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/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(p.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t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() @ </a:t>
            </a:r>
            <a:r>
              <a:rPr lang="en-US" altLang="zh-CN" b="0" i="0" dirty="0">
                <a:solidFill>
                  <a:srgbClr val="953800"/>
                </a:solidFill>
                <a:effectLst/>
                <a:latin typeface="ui-monospace"/>
              </a:rPr>
              <a:t>Hvp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)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step length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x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+=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alpha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*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p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update x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r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+=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alpha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*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b="0" i="0" dirty="0">
                <a:solidFill>
                  <a:srgbClr val="953800"/>
                </a:solidFill>
                <a:effectLst/>
                <a:latin typeface="ui-monospace"/>
              </a:rPr>
              <a:t>Hvp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new residual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new_rdotr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r.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t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() @ r</a:t>
            </a: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betta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new_rdotr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/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rdotr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beta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p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-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r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+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betta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*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p</a:t>
            </a: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rdotr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new_rdotr</a:t>
            </a: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</a:t>
            </a:r>
            <a:r>
              <a:rPr lang="en-US" altLang="zh-CN" b="0" i="0" dirty="0">
                <a:solidFill>
                  <a:srgbClr val="CF222E"/>
                </a:solidFill>
                <a:effectLst/>
                <a:latin typeface="ui-monospace"/>
              </a:rPr>
              <a:t>if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rdotr </a:t>
            </a:r>
            <a:r>
              <a:rPr lang="en-US" altLang="zh-CN" b="0" i="0" dirty="0">
                <a:solidFill>
                  <a:srgbClr val="0550AE"/>
                </a:solidFill>
                <a:effectLst/>
                <a:latin typeface="ui-monospace"/>
              </a:rPr>
              <a:t>&lt;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rdotr_tol:  </a:t>
            </a:r>
            <a:r>
              <a:rPr lang="en-US" altLang="zh-CN" b="0" i="0" dirty="0">
                <a:solidFill>
                  <a:srgbClr val="59636E"/>
                </a:solidFill>
                <a:effectLst/>
                <a:latin typeface="ui-monospace"/>
              </a:rPr>
              <a:t># satisfy the threshold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        </a:t>
            </a:r>
            <a:r>
              <a:rPr lang="en-US" altLang="zh-CN" b="0" i="0" dirty="0">
                <a:solidFill>
                  <a:srgbClr val="CF222E"/>
                </a:solidFill>
                <a:effectLst/>
                <a:latin typeface="ui-monospace"/>
              </a:rPr>
              <a:t>break</a:t>
            </a:r>
            <a:endParaRPr lang="en-US" altLang="zh-CN" b="0" i="0" dirty="0">
              <a:solidFill>
                <a:srgbClr val="1F2328"/>
              </a:solidFill>
              <a:effectLst/>
              <a:latin typeface="ui-monospace"/>
            </a:endParaRPr>
          </a:p>
          <a:p>
            <a:pPr algn="l" latinLnBrk="0"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   </a:t>
            </a:r>
            <a:r>
              <a:rPr lang="en-US" altLang="zh-CN" b="0" i="0" dirty="0">
                <a:solidFill>
                  <a:srgbClr val="CF222E"/>
                </a:solidFill>
                <a:effectLst/>
                <a:latin typeface="ui-monospace"/>
              </a:rPr>
              <a:t>return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ui-monospace"/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233235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094EA-472E-F337-95BF-CFE76107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求参数的完整更新方向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74942-54D0-95A7-35C3-A99239ACE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9862"/>
            <a:ext cx="10515600" cy="523220"/>
          </a:xfrm>
        </p:spPr>
        <p:txBody>
          <a:bodyPr>
            <a:normAutofit/>
          </a:bodyPr>
          <a:lstStyle/>
          <a:p>
            <a:r>
              <a:rPr lang="zh-CN" altLang="en-US" dirty="0"/>
              <a:t>参数的完整更新方向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485431-32D0-88C6-466D-A004AF4A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224"/>
            <a:ext cx="6537509" cy="11846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17C7AC-93DF-E31A-AF00-7F4FD1D280F1}"/>
              </a:ext>
            </a:extLst>
          </p:cNvPr>
          <p:cNvSpPr txBox="1"/>
          <p:nvPr/>
        </p:nvSpPr>
        <p:spPr>
          <a:xfrm>
            <a:off x="838200" y="3015016"/>
            <a:ext cx="8306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step_dir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800" b="0" i="0" dirty="0">
                <a:solidFill>
                  <a:srgbClr val="6639BA"/>
                </a:solidFill>
                <a:effectLst/>
                <a:latin typeface="ui-monospace"/>
              </a:rPr>
              <a:t>conjugate_gradient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</a:t>
            </a:r>
            <a:r>
              <a:rPr lang="en-US" altLang="zh-CN" sz="2800" b="0" i="0" dirty="0">
                <a:solidFill>
                  <a:srgbClr val="953800"/>
                </a:solidFill>
                <a:effectLst/>
                <a:latin typeface="ui-monospace"/>
              </a:rPr>
              <a:t>Hvp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, loss_grad)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83737C-8EF3-B9FC-F50B-251F9B306ECC}"/>
              </a:ext>
            </a:extLst>
          </p:cNvPr>
          <p:cNvSpPr txBox="1"/>
          <p:nvPr/>
        </p:nvSpPr>
        <p:spPr>
          <a:xfrm>
            <a:off x="838200" y="3434565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shs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800" b="0" i="0" dirty="0">
                <a:solidFill>
                  <a:srgbClr val="6639BA"/>
                </a:solidFill>
                <a:effectLst/>
                <a:latin typeface="ui-monospace"/>
              </a:rPr>
              <a:t>Hvp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(step_dir).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t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 @ step_dir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F4F3AF-0C44-3B22-9AED-6DC83450ED58}"/>
              </a:ext>
            </a:extLst>
          </p:cNvPr>
          <p:cNvSpPr txBox="1"/>
          <p:nvPr/>
        </p:nvSpPr>
        <p:spPr>
          <a:xfrm>
            <a:off x="838200" y="3930163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lm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sqrt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2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*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max_kl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/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shs)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3D2354-C63D-39DD-880A-421C40AB6A6C}"/>
              </a:ext>
            </a:extLst>
          </p:cNvPr>
          <p:cNvSpPr txBox="1"/>
          <p:nvPr/>
        </p:nvSpPr>
        <p:spPr>
          <a:xfrm>
            <a:off x="838200" y="5001983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step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lm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*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step_dir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9AF0ED-7D79-E9DA-791D-64F53F143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040" y="3144798"/>
            <a:ext cx="1763486" cy="17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B3FCC-7468-FDFD-3BB6-73FCF65C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回溯线搜索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DD5BBE-A628-1576-3740-65725255C008}"/>
              </a:ext>
            </a:extLst>
          </p:cNvPr>
          <p:cNvSpPr txBox="1"/>
          <p:nvPr/>
        </p:nvSpPr>
        <p:spPr>
          <a:xfrm>
            <a:off x="916757" y="1690688"/>
            <a:ext cx="1127524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400" b="0" i="0" dirty="0">
                <a:solidFill>
                  <a:srgbClr val="CF222E"/>
                </a:solidFill>
                <a:effectLst/>
                <a:latin typeface="ui-monospace"/>
              </a:rPr>
              <a:t>def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400" b="0" i="0" dirty="0">
                <a:solidFill>
                  <a:srgbClr val="6639BA"/>
                </a:solidFill>
                <a:effectLst/>
                <a:latin typeface="ui-monospace"/>
              </a:rPr>
              <a:t>line_search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(model, f, x, step_dir, expected_improve, max_backtracks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=10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, accept_ratio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=0.1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):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f_val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400" b="0" i="0" dirty="0">
                <a:solidFill>
                  <a:srgbClr val="6639BA"/>
                </a:solidFill>
                <a:effectLst/>
                <a:latin typeface="ui-monospace"/>
              </a:rPr>
              <a:t>f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(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False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).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item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()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</a:t>
            </a:r>
            <a:r>
              <a:rPr lang="en-US" altLang="zh-CN" sz="2400" b="0" i="0" dirty="0">
                <a:solidFill>
                  <a:srgbClr val="CF222E"/>
                </a:solidFill>
                <a:effectLst/>
                <a:latin typeface="ui-monospace"/>
              </a:rPr>
              <a:t>for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step_coefficient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in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[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.5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**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k </a:t>
            </a:r>
            <a:r>
              <a:rPr lang="en-US" altLang="zh-CN" sz="2400" b="0" i="0" dirty="0">
                <a:solidFill>
                  <a:srgbClr val="CF222E"/>
                </a:solidFill>
                <a:effectLst/>
                <a:latin typeface="ui-monospace"/>
              </a:rPr>
              <a:t>for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k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in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400" b="0" i="0" dirty="0">
                <a:solidFill>
                  <a:srgbClr val="6639BA"/>
                </a:solidFill>
                <a:effectLst/>
                <a:latin typeface="ui-monospace"/>
              </a:rPr>
              <a:t>range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(max_backtracks)]: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    x_new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x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+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step_coefficient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*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step_dir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    </a:t>
            </a:r>
            <a:r>
              <a:rPr lang="en-US" altLang="zh-CN" sz="2400" b="0" i="0" dirty="0">
                <a:solidFill>
                  <a:srgbClr val="6639BA"/>
                </a:solidFill>
                <a:effectLst/>
                <a:latin typeface="ui-monospace"/>
              </a:rPr>
              <a:t>set_flat_params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(model, x_new)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    f_val_new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400" b="0" i="0" dirty="0">
                <a:solidFill>
                  <a:srgbClr val="6639BA"/>
                </a:solidFill>
                <a:effectLst/>
                <a:latin typeface="ui-monospace"/>
              </a:rPr>
              <a:t>f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(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False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).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item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()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    actual_improve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f_val_new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-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f_val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    improve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expected_improve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*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step_coefficient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    ratio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actual_improve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/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improve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    </a:t>
            </a:r>
            <a:r>
              <a:rPr lang="en-US" altLang="zh-CN" sz="2400" b="0" i="0" dirty="0">
                <a:solidFill>
                  <a:srgbClr val="CF222E"/>
                </a:solidFill>
                <a:effectLst/>
                <a:latin typeface="ui-monospace"/>
              </a:rPr>
              <a:t>if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ratio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&gt;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accept_ratio: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        </a:t>
            </a:r>
            <a:r>
              <a:rPr lang="en-US" altLang="zh-CN" sz="2400" b="0" i="0" dirty="0">
                <a:solidFill>
                  <a:srgbClr val="CF222E"/>
                </a:solidFill>
                <a:effectLst/>
                <a:latin typeface="ui-monospace"/>
              </a:rPr>
              <a:t>return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True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, x_new</a:t>
            </a:r>
          </a:p>
          <a:p>
            <a:pPr algn="l" latinLnBrk="0">
              <a:buNone/>
            </a:pP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   </a:t>
            </a:r>
            <a:r>
              <a:rPr lang="en-US" altLang="zh-CN" sz="2400" b="0" i="0" dirty="0">
                <a:solidFill>
                  <a:srgbClr val="CF222E"/>
                </a:solidFill>
                <a:effectLst/>
                <a:latin typeface="ui-monospace"/>
              </a:rPr>
              <a:t>return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en-US" altLang="zh-CN" sz="2400" b="0" i="0" dirty="0">
                <a:solidFill>
                  <a:srgbClr val="0550AE"/>
                </a:solidFill>
                <a:effectLst/>
                <a:latin typeface="ui-monospace"/>
              </a:rPr>
              <a:t>False</a:t>
            </a:r>
            <a:r>
              <a:rPr lang="en-US" altLang="zh-CN" sz="2400" b="0" i="0" dirty="0">
                <a:solidFill>
                  <a:srgbClr val="1F2328"/>
                </a:solidFill>
                <a:effectLst/>
                <a:latin typeface="ui-monospace"/>
              </a:rPr>
              <a:t>, x</a:t>
            </a:r>
          </a:p>
        </p:txBody>
      </p:sp>
    </p:spTree>
    <p:extLst>
      <p:ext uri="{BB962C8B-B14F-4D97-AF65-F5344CB8AC3E}">
        <p14:creationId xmlns:p14="http://schemas.microsoft.com/office/powerpoint/2010/main" val="26319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DDA48-3125-C886-5CB9-9688893F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8B7FFA-65D8-5F2F-19CB-269E36DD58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的实现</a:t>
                </a:r>
                <a:endParaRPr lang="en-US" altLang="zh-CN" dirty="0"/>
              </a:p>
              <a:p>
                <a:r>
                  <a:rPr lang="zh-CN" altLang="en-US" dirty="0"/>
                  <a:t>用</a:t>
                </a:r>
                <a:r>
                  <a:rPr lang="en-US" altLang="zh-CN" dirty="0"/>
                  <a:t>KKT</a:t>
                </a:r>
                <a:r>
                  <a:rPr lang="zh-CN" altLang="en-US" dirty="0"/>
                  <a:t>条件求解不等式约束的优化问题</a:t>
                </a:r>
                <a:endParaRPr lang="en-US" altLang="zh-CN" dirty="0"/>
              </a:p>
              <a:p>
                <a:r>
                  <a:rPr lang="en-US" altLang="zh-CN" dirty="0"/>
                  <a:t>Hessian Vector Product</a:t>
                </a:r>
              </a:p>
              <a:p>
                <a:r>
                  <a:rPr lang="zh-CN" altLang="en-US" dirty="0"/>
                  <a:t>共轭梯度法求</a:t>
                </a:r>
                <a:r>
                  <a:rPr lang="en-US" altLang="zh-CN" dirty="0"/>
                  <a:t>Hx=g</a:t>
                </a:r>
              </a:p>
              <a:p>
                <a:r>
                  <a:rPr lang="zh-CN" altLang="en-US" dirty="0"/>
                  <a:t>回溯线搜索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8B7FFA-65D8-5F2F-19CB-269E36DD58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D23B4BB-DE02-0447-57FC-24C1DD906358}"/>
              </a:ext>
            </a:extLst>
          </p:cNvPr>
          <p:cNvSpPr txBox="1"/>
          <p:nvPr/>
        </p:nvSpPr>
        <p:spPr>
          <a:xfrm>
            <a:off x="7626284" y="631596"/>
            <a:ext cx="39781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感谢</a:t>
            </a:r>
            <a:endParaRPr lang="en-US" altLang="zh-CN" sz="2800" dirty="0"/>
          </a:p>
          <a:p>
            <a:r>
              <a:rPr lang="zh-CN" altLang="en-US" sz="2800" dirty="0"/>
              <a:t>蕾西亚万岁啊我透</a:t>
            </a:r>
            <a:endParaRPr lang="en-US" altLang="zh-CN" sz="2800" dirty="0"/>
          </a:p>
          <a:p>
            <a:r>
              <a:rPr lang="zh-CN" altLang="en-US" sz="2800" dirty="0"/>
              <a:t>的续费包月充电</a:t>
            </a:r>
          </a:p>
        </p:txBody>
      </p:sp>
    </p:spTree>
    <p:extLst>
      <p:ext uri="{BB962C8B-B14F-4D97-AF65-F5344CB8AC3E}">
        <p14:creationId xmlns:p14="http://schemas.microsoft.com/office/powerpoint/2010/main" val="11071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22AA6-8830-6556-A4D5-1C4165D1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Policy 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A3ACBB-3B3E-E02E-6BD7-F07024491F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45703"/>
                <a:ext cx="10515600" cy="569705"/>
              </a:xfrm>
            </p:spPr>
            <p:txBody>
              <a:bodyPr/>
              <a:lstStyle/>
              <a:p>
                <a:r>
                  <a:rPr lang="en-US" altLang="zh-CN" dirty="0"/>
                  <a:t>g</a:t>
                </a:r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A3ACBB-3B3E-E02E-6BD7-F07024491F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45703"/>
                <a:ext cx="10515600" cy="569705"/>
              </a:xfrm>
              <a:blipFill>
                <a:blip r:embed="rId2"/>
                <a:stretch>
                  <a:fillRect l="-1043" t="-15957" b="-14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DCBEE46-090E-A9F1-3B44-4B216F07CE47}"/>
              </a:ext>
            </a:extLst>
          </p:cNvPr>
          <p:cNvPicPr>
            <a:picLocks/>
          </p:cNvPicPr>
          <p:nvPr/>
        </p:nvPicPr>
        <p:blipFill>
          <a:blip r:embed="rId3"/>
          <a:srcRect t="3349"/>
          <a:stretch>
            <a:fillRect/>
          </a:stretch>
        </p:blipFill>
        <p:spPr>
          <a:xfrm>
            <a:off x="838200" y="1858823"/>
            <a:ext cx="4959487" cy="1451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776A0B-3FA1-C858-0FB1-D0AE0829E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40425"/>
            <a:ext cx="7615630" cy="919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58F267-879F-CCE3-DAED-A3F6F3FC4B3A}"/>
              </a:ext>
            </a:extLst>
          </p:cNvPr>
          <p:cNvSpPr txBox="1"/>
          <p:nvPr/>
        </p:nvSpPr>
        <p:spPr>
          <a:xfrm>
            <a:off x="838200" y="4804171"/>
            <a:ext cx="9708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effectLst/>
                <a:latin typeface="Menlo"/>
              </a:rPr>
              <a:t>log_probs = policy_net.get_log_prob(states, actions)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A95766-6F25-947C-3337-11FE4AF56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280705"/>
            <a:ext cx="5264426" cy="7365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4FB63A-C7CB-4D94-13FA-F5EF0A49578C}"/>
              </a:ext>
            </a:extLst>
          </p:cNvPr>
          <p:cNvSpPr txBox="1"/>
          <p:nvPr/>
        </p:nvSpPr>
        <p:spPr>
          <a:xfrm>
            <a:off x="838200" y="5914541"/>
            <a:ext cx="7933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effectLst/>
                <a:latin typeface="Menlo"/>
              </a:rPr>
              <a:t>ratio = torch.exp(log_probs - old_log_probs)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314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DF561D2-A214-D7B0-DD22-E61F85B31C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DF561D2-A214-D7B0-DD22-E61F85B31C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3616C1-FFDC-76BE-1B7B-252BB90DCC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74020"/>
                <a:ext cx="10515600" cy="58478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g</a:t>
                </a:r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，下一步对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/>
                  <a:t>求导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3616C1-FFDC-76BE-1B7B-252BB90DCC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74020"/>
                <a:ext cx="10515600" cy="584788"/>
              </a:xfrm>
              <a:blipFill>
                <a:blip r:embed="rId3"/>
                <a:stretch>
                  <a:fillRect l="-1043" t="-166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6674BFB-B205-4365-5338-26F2BC037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74315"/>
            <a:ext cx="7615630" cy="919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9AD2C0-BB26-88D3-E028-ADB10E24C9DA}"/>
              </a:ext>
            </a:extLst>
          </p:cNvPr>
          <p:cNvSpPr txBox="1"/>
          <p:nvPr/>
        </p:nvSpPr>
        <p:spPr>
          <a:xfrm>
            <a:off x="838200" y="2903232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effectLst/>
                <a:latin typeface="Menlo"/>
              </a:rPr>
              <a:t>loss = (ratio * advantages).mean()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87380B-043F-CC02-D987-89F974D33DF9}"/>
              </a:ext>
            </a:extLst>
          </p:cNvPr>
          <p:cNvSpPr txBox="1"/>
          <p:nvPr/>
        </p:nvSpPr>
        <p:spPr>
          <a:xfrm>
            <a:off x="838200" y="3969291"/>
            <a:ext cx="8802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loss_grads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autograd.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grad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(loss, policy_net.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parameters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7EBD19F1-F356-6227-792E-B1E9FD6124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540079"/>
                <a:ext cx="10515600" cy="5190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把梯度张量展平成一维张量，拼接得到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7EBD19F1-F356-6227-792E-B1E9FD6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40079"/>
                <a:ext cx="10515600" cy="519007"/>
              </a:xfrm>
              <a:prstGeom prst="rect">
                <a:avLst/>
              </a:prstGeom>
              <a:blipFill>
                <a:blip r:embed="rId5"/>
                <a:stretch>
                  <a:fillRect l="-1043" t="-21176" b="-2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F5A41CE-08B4-E76B-F966-B28B52159783}"/>
              </a:ext>
            </a:extLst>
          </p:cNvPr>
          <p:cNvSpPr txBox="1"/>
          <p:nvPr/>
        </p:nvSpPr>
        <p:spPr>
          <a:xfrm>
            <a:off x="838200" y="5077300"/>
            <a:ext cx="10951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loss_grad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cat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([grad.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view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-1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) </a:t>
            </a:r>
            <a:r>
              <a:rPr lang="en-US" altLang="zh-CN" sz="2800" b="0" i="0" dirty="0">
                <a:solidFill>
                  <a:srgbClr val="CF222E"/>
                </a:solidFill>
                <a:effectLst/>
                <a:latin typeface="ui-monospace"/>
              </a:rPr>
              <a:t>for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grad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in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loss_grads]).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detach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6FFBE5B-B7B7-47F0-5BB4-EE1443733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5" y="1126329"/>
            <a:ext cx="1753332" cy="13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8E4706-0370-6DC8-94FD-D63E9682D2DE}"/>
              </a:ext>
            </a:extLst>
          </p:cNvPr>
          <p:cNvPicPr>
            <a:picLocks/>
          </p:cNvPicPr>
          <p:nvPr/>
        </p:nvPicPr>
        <p:blipFill>
          <a:blip r:embed="rId3"/>
          <a:srcRect t="3349"/>
          <a:stretch>
            <a:fillRect/>
          </a:stretch>
        </p:blipFill>
        <p:spPr>
          <a:xfrm>
            <a:off x="838200" y="1311356"/>
            <a:ext cx="4959487" cy="14519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8BA1A8-7BBF-B0C8-17D3-BC56D4286F13}"/>
              </a:ext>
            </a:extLst>
          </p:cNvPr>
          <p:cNvPicPr>
            <a:picLocks/>
          </p:cNvPicPr>
          <p:nvPr/>
        </p:nvPicPr>
        <p:blipFill>
          <a:blip r:embed="rId4"/>
          <a:srcRect t="12606" b="5582"/>
          <a:stretch>
            <a:fillRect/>
          </a:stretch>
        </p:blipFill>
        <p:spPr>
          <a:xfrm>
            <a:off x="1559442" y="4579772"/>
            <a:ext cx="3163386" cy="8184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373C4C-4B21-75EE-B0D4-9B510426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求解不等式约束的优化问题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5AD271-0926-C0E7-4265-F040AD3EB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76454"/>
                <a:ext cx="10515600" cy="527901"/>
              </a:xfrm>
            </p:spPr>
            <p:txBody>
              <a:bodyPr/>
              <a:lstStyle/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dirty="0"/>
                  <a:t>求偏导并置为</a:t>
                </a:r>
                <a:r>
                  <a:rPr lang="en-US" altLang="zh-CN" dirty="0"/>
                  <a:t>0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5AD271-0926-C0E7-4265-F040AD3EB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76454"/>
                <a:ext cx="10515600" cy="527901"/>
              </a:xfrm>
              <a:blipFill>
                <a:blip r:embed="rId5"/>
                <a:stretch>
                  <a:fillRect l="-1043" t="-19540" b="-21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3C49680-C4FD-2B7A-F162-D644D9BF1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799976"/>
            <a:ext cx="8244510" cy="8764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BF2675-E8AF-20AE-3A7F-5B41DA5B5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307" y="4075029"/>
            <a:ext cx="5723065" cy="504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D3CB225-E1B3-C758-8F6B-67B4D98FB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398269"/>
                <a:ext cx="10515600" cy="5279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zh-CN" altLang="en-US" b="0" dirty="0"/>
                  <a:t>的表达式带入约束条件 </a:t>
                </a:r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D3CB225-E1B3-C758-8F6B-67B4D98F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98269"/>
                <a:ext cx="10515600" cy="527901"/>
              </a:xfrm>
              <a:prstGeom prst="rect">
                <a:avLst/>
              </a:prstGeom>
              <a:blipFill>
                <a:blip r:embed="rId8"/>
                <a:stretch>
                  <a:fillRect l="-1043" t="-20930" b="-23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203DD24C-0729-32E5-B53C-78F7DBF6F3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467" y="5841692"/>
            <a:ext cx="4908223" cy="8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0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4F68F0-7371-6D08-36AD-3FF2011C4A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先求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4F68F0-7371-6D08-36AD-3FF2011C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D0BEF1-0E53-2F81-9E11-634B494C29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58384"/>
                <a:ext cx="10515600" cy="237642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思路是先求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即求解</a:t>
                </a:r>
                <a:r>
                  <a:rPr lang="en-US" altLang="zh-CN" dirty="0"/>
                  <a:t>Hx=g</a:t>
                </a:r>
              </a:p>
              <a:p>
                <a:r>
                  <a:rPr lang="en-US" altLang="zh-CN" dirty="0"/>
                  <a:t>H</a:t>
                </a:r>
                <a:r>
                  <a:rPr lang="zh-CN" altLang="en-US" dirty="0"/>
                  <a:t>是平均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散度的</a:t>
                </a:r>
                <a:r>
                  <a:rPr lang="en-US" altLang="zh-CN" dirty="0"/>
                  <a:t>Hessian</a:t>
                </a:r>
                <a:r>
                  <a:rPr lang="zh-CN" altLang="en-US" dirty="0"/>
                  <a:t>矩阵</a:t>
                </a:r>
                <a:endParaRPr lang="en-US" altLang="zh-CN" dirty="0"/>
              </a:p>
              <a:p>
                <a:r>
                  <a:rPr lang="zh-CN" altLang="en-US" b="0" dirty="0"/>
                  <a:t>共轭梯度法</a:t>
                </a:r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D0BEF1-0E53-2F81-9E11-634B494C2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58384"/>
                <a:ext cx="10515600" cy="2376428"/>
              </a:xfrm>
              <a:blipFill>
                <a:blip r:embed="rId3"/>
                <a:stretch>
                  <a:fillRect l="-1043" t="-4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E7AC7D-07E4-1352-20A4-FD37E012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24" y="1739851"/>
            <a:ext cx="2435446" cy="819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557BE8-0BBB-0557-2D70-1F7F8DE04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79" y="1764432"/>
            <a:ext cx="2028046" cy="8199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3B3A52-BA3B-F123-4D93-AAA56F882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391" y="1739851"/>
            <a:ext cx="2063301" cy="8199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C18604-5B11-36E5-988E-14B518CD5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324" y="2658169"/>
            <a:ext cx="6768445" cy="12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8D674-2907-29DD-94E5-A74EC7CE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 Vector Product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CEEBC51-E630-9B8A-2336-B3D6CDC58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834" y="1467404"/>
                <a:ext cx="11953973" cy="548957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无需显式构造</a:t>
                </a:r>
                <a:r>
                  <a:rPr lang="en-US" altLang="zh-CN" dirty="0"/>
                  <a:t>H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就能求出</a:t>
                </a:r>
                <a:r>
                  <a:rPr lang="en-US" altLang="zh-CN" dirty="0"/>
                  <a:t>Hessian</a:t>
                </a:r>
                <a:r>
                  <a:rPr lang="zh-CN" altLang="en-US" dirty="0"/>
                  <a:t>矩阵和向量的乘积</a:t>
                </a:r>
                <a:endParaRPr lang="en-US" altLang="zh-CN" dirty="0"/>
              </a:p>
              <a:p>
                <a:r>
                  <a:rPr lang="en-US" altLang="zh-CN" dirty="0"/>
                  <a:t>Hvp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Hessian</a:t>
                </a:r>
                <a:r>
                  <a:rPr lang="zh-CN" altLang="en-US" dirty="0"/>
                  <a:t>矩阵与向量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的乘积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=</a:t>
                </a:r>
                <a:r>
                  <a:rPr lang="zh-CN" altLang="en-US" dirty="0"/>
                  <a:t>一阶导数与向量内积对参数的梯度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b>
                    </m:sSub>
                  </m:oMath>
                </a14:m>
                <a:r>
                  <a:rPr lang="zh-CN" altLang="en-US" b="0" dirty="0"/>
                  <a:t>为参数       标量函数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一阶导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二阶导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b="0" dirty="0"/>
                  <a:t>下面证明：</a:t>
                </a:r>
                <a:r>
                  <a:rPr lang="en-US" altLang="zh-CN" dirty="0"/>
                  <a:t>Hessian</a:t>
                </a:r>
                <a:r>
                  <a:rPr lang="zh-CN" altLang="en-US" dirty="0"/>
                  <a:t>矩阵与向量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的乘积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一阶导数与向量内积对参数的梯度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CEEBC51-E630-9B8A-2336-B3D6CDC58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834" y="1467404"/>
                <a:ext cx="11953973" cy="5489577"/>
              </a:xfrm>
              <a:blipFill>
                <a:blip r:embed="rId2"/>
                <a:stretch>
                  <a:fillRect l="-1071" t="-2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365D66B-3D3A-800F-B18C-F0A26203F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66" y="1835331"/>
            <a:ext cx="1804987" cy="142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B1FC0-3A79-5315-6821-F17BC1DF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</a:t>
            </a:r>
            <a:r>
              <a:rPr lang="zh-CN" altLang="en-US" dirty="0"/>
              <a:t>矩阵与向量</a:t>
            </a:r>
            <a:r>
              <a:rPr lang="en-US" altLang="zh-CN" dirty="0"/>
              <a:t>v</a:t>
            </a:r>
            <a:r>
              <a:rPr lang="zh-CN" altLang="en-US" dirty="0"/>
              <a:t>的乘积</a:t>
            </a:r>
            <a:br>
              <a:rPr lang="en-US" altLang="zh-CN" dirty="0"/>
            </a:br>
            <a:r>
              <a:rPr lang="en-US" altLang="zh-CN" dirty="0"/>
              <a:t>=</a:t>
            </a:r>
            <a:r>
              <a:rPr lang="zh-CN" altLang="en-US" dirty="0"/>
              <a:t>一阶导数与向量内积对参数的梯度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65B050-95FB-3E6C-D365-4A0F02103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858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×1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一阶导数与向量内积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求梯度</a:t>
                </a:r>
                <a:r>
                  <a:rPr lang="en-US" altLang="zh-CN" dirty="0"/>
                  <a:t>	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65B050-95FB-3E6C-D365-4A0F02103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8588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87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BB6AE-47E3-6F00-AC2A-D068F99B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Hvp</a:t>
            </a:r>
            <a:r>
              <a:rPr lang="zh-CN" altLang="en-US" dirty="0"/>
              <a:t>应用于</a:t>
            </a:r>
            <a:r>
              <a:rPr lang="en-US" altLang="zh-CN" dirty="0"/>
              <a:t>TRPO </a:t>
            </a:r>
            <a:r>
              <a:rPr lang="zh-CN" altLang="en-US" dirty="0"/>
              <a:t>求</a:t>
            </a:r>
            <a:r>
              <a:rPr lang="en-US" altLang="zh-CN" dirty="0"/>
              <a:t>Hv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A51CC9-D2A0-48C5-2DFE-9C134C046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101"/>
                <a:ext cx="10515600" cy="5122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b="0" dirty="0"/>
                  <a:t>是</a:t>
                </a:r>
                <a:r>
                  <a:rPr lang="en-US" altLang="zh-CN" b="0" dirty="0"/>
                  <a:t>KL</a:t>
                </a:r>
                <a:r>
                  <a:rPr lang="zh-CN" altLang="en-US" b="0" dirty="0"/>
                  <a:t>散度的均值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A51CC9-D2A0-48C5-2DFE-9C134C046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101"/>
                <a:ext cx="10515600" cy="512222"/>
              </a:xfrm>
              <a:blipFill>
                <a:blip r:embed="rId2"/>
                <a:stretch>
                  <a:fillRect t="-21429" b="-2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DF3CEFC-C583-9C3C-9C34-1A272026DFFE}"/>
              </a:ext>
            </a:extLst>
          </p:cNvPr>
          <p:cNvSpPr txBox="1"/>
          <p:nvPr/>
        </p:nvSpPr>
        <p:spPr>
          <a:xfrm>
            <a:off x="1133574" y="2017335"/>
            <a:ext cx="6094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policy_net.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get_kl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(states)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kl.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mean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9385CBE-F744-4C26-D608-0B1F1C130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909381"/>
                <a:ext cx="10515600" cy="512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/>
                  <a:t>的一阶导数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9385CBE-F744-4C26-D608-0B1F1C13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09381"/>
                <a:ext cx="10515600" cy="512222"/>
              </a:xfrm>
              <a:prstGeom prst="rect">
                <a:avLst/>
              </a:prstGeom>
              <a:blipFill>
                <a:blip r:embed="rId3"/>
                <a:stretch>
                  <a:fillRect l="-1043" t="-20238" b="-2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0B8E2C2-D022-E7DE-6C25-6DC872567963}"/>
              </a:ext>
            </a:extLst>
          </p:cNvPr>
          <p:cNvSpPr txBox="1"/>
          <p:nvPr/>
        </p:nvSpPr>
        <p:spPr>
          <a:xfrm>
            <a:off x="741760" y="3289299"/>
            <a:ext cx="112626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grads = torch.autograd.grad(kl, policy_net.parameters(), create_graph=</a:t>
            </a:r>
            <a:r>
              <a:rPr lang="en-US" altLang="zh-CN" sz="2800" b="0" i="0" dirty="0">
                <a:solidFill>
                  <a:srgbClr val="E54595"/>
                </a:solidFill>
                <a:effectLst/>
                <a:latin typeface="Menlo"/>
              </a:rPr>
              <a:t>True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)</a:t>
            </a:r>
          </a:p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flat_grad_kl = torch.cat([grad.view(-</a:t>
            </a:r>
            <a:r>
              <a:rPr lang="en-US" altLang="zh-CN" sz="2800" b="0" i="0" dirty="0">
                <a:solidFill>
                  <a:srgbClr val="E54595"/>
                </a:solidFill>
                <a:effectLst/>
                <a:latin typeface="Menlo"/>
              </a:rPr>
              <a:t>1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) </a:t>
            </a:r>
            <a:r>
              <a:rPr lang="en-US" altLang="zh-CN" sz="2800" b="0" i="0" dirty="0">
                <a:solidFill>
                  <a:srgbClr val="B15EF2"/>
                </a:solidFill>
                <a:effectLst/>
                <a:latin typeface="Menlo"/>
              </a:rPr>
              <a:t>for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grad </a:t>
            </a:r>
            <a:r>
              <a:rPr lang="en-US" altLang="zh-CN" sz="2800" b="0" i="0" dirty="0">
                <a:solidFill>
                  <a:srgbClr val="B15EF2"/>
                </a:solidFill>
                <a:effectLst/>
                <a:latin typeface="Menlo"/>
              </a:rPr>
              <a:t>in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 grads])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1E0C1F-ADC0-35F7-8B75-CE383240747B}"/>
              </a:ext>
            </a:extLst>
          </p:cNvPr>
          <p:cNvSpPr txBox="1"/>
          <p:nvPr/>
        </p:nvSpPr>
        <p:spPr>
          <a:xfrm>
            <a:off x="1133574" y="4674293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kl_v = (flat_grad_kl * v).</a:t>
            </a:r>
            <a:r>
              <a:rPr lang="en-US" altLang="zh-CN" sz="2800" b="0" i="0" dirty="0">
                <a:solidFill>
                  <a:srgbClr val="FF5D4D"/>
                </a:solidFill>
                <a:effectLst/>
                <a:latin typeface="Menlo"/>
              </a:rPr>
              <a:t>sum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Menlo"/>
              </a:rPr>
              <a:t>()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F6B1177-163C-20C5-9601-3F9A41FFA765}"/>
              </a:ext>
            </a:extLst>
          </p:cNvPr>
          <p:cNvSpPr txBox="1">
            <a:spLocks/>
          </p:cNvSpPr>
          <p:nvPr/>
        </p:nvSpPr>
        <p:spPr>
          <a:xfrm>
            <a:off x="838200" y="4201122"/>
            <a:ext cx="10515600" cy="512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一阶导数与向量相乘得到内积</a:t>
            </a: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97AA280-3748-F5BD-81B8-DCC3CE9D851E}"/>
              </a:ext>
            </a:extLst>
          </p:cNvPr>
          <p:cNvSpPr txBox="1">
            <a:spLocks/>
          </p:cNvSpPr>
          <p:nvPr/>
        </p:nvSpPr>
        <p:spPr>
          <a:xfrm>
            <a:off x="838200" y="5119522"/>
            <a:ext cx="10515600" cy="512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内积对参数求梯度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688572-8A7F-433A-FA72-17BE44E57F0F}"/>
              </a:ext>
            </a:extLst>
          </p:cNvPr>
          <p:cNvSpPr txBox="1"/>
          <p:nvPr/>
        </p:nvSpPr>
        <p:spPr>
          <a:xfrm>
            <a:off x="1133574" y="5486434"/>
            <a:ext cx="1035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grads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autograd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grad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(kl_v, policy_net.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parameters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32E6CA-F9C7-FFD1-2B89-DFD5A0898DEC}"/>
              </a:ext>
            </a:extLst>
          </p:cNvPr>
          <p:cNvSpPr txBox="1"/>
          <p:nvPr/>
        </p:nvSpPr>
        <p:spPr>
          <a:xfrm>
            <a:off x="1133574" y="5899512"/>
            <a:ext cx="86840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flat_grad_grad_kl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=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torch.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cat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([grad.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contiguous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view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-1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) </a:t>
            </a:r>
            <a:r>
              <a:rPr lang="en-US" altLang="zh-CN" sz="2800" b="0" i="0" dirty="0">
                <a:solidFill>
                  <a:srgbClr val="CF222E"/>
                </a:solidFill>
                <a:effectLst/>
                <a:latin typeface="ui-monospace"/>
              </a:rPr>
              <a:t>for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grad 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in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 grads]).</a:t>
            </a:r>
            <a:r>
              <a:rPr lang="en-US" altLang="zh-CN" sz="2800" b="0" i="0" dirty="0">
                <a:solidFill>
                  <a:srgbClr val="0550AE"/>
                </a:solidFill>
                <a:effectLst/>
                <a:latin typeface="ui-monospace"/>
              </a:rPr>
              <a:t>detach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ui-monospace"/>
              </a:rPr>
              <a:t>()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987C61-918C-968E-375C-6450A11CB522}"/>
              </a:ext>
            </a:extLst>
          </p:cNvPr>
          <p:cNvSpPr txBox="1"/>
          <p:nvPr/>
        </p:nvSpPr>
        <p:spPr>
          <a:xfrm>
            <a:off x="6977800" y="217383"/>
            <a:ext cx="46262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hlinkClick r:id="rId4"/>
              </a:rPr>
              <a:t>DeepRL_Algorithms/Algorithms/pytorch/TRPO at master · RITCHIEHuang/DeepRL_Algorithms · GitHub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817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  <p:bldP spid="10" grpId="0"/>
      <p:bldP spid="11" grpId="0"/>
      <p:bldP spid="12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6151</TotalTime>
  <Words>1320</Words>
  <Application>Microsoft Office PowerPoint</Application>
  <PresentationFormat>宽屏</PresentationFormat>
  <Paragraphs>138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Menlo</vt:lpstr>
      <vt:lpstr>ui-monospace</vt:lpstr>
      <vt:lpstr>等线</vt:lpstr>
      <vt:lpstr>等线 Light</vt:lpstr>
      <vt:lpstr>Arial</vt:lpstr>
      <vt:lpstr>Cambria Math</vt:lpstr>
      <vt:lpstr>Office 主题​​</vt:lpstr>
      <vt:lpstr>TRPO 置信域策略优化 第二部分</vt:lpstr>
      <vt:lpstr>主要内容</vt:lpstr>
      <vt:lpstr>Policy Net</vt:lpstr>
      <vt:lpstr>  g^T</vt:lpstr>
      <vt:lpstr>求解不等式约束的优化问题</vt:lpstr>
      <vt:lpstr>先求H^(-1) g</vt:lpstr>
      <vt:lpstr>Hessian Vector Product</vt:lpstr>
      <vt:lpstr>Hessian矩阵与向量v的乘积 =一阶导数与向量内积对参数的梯度</vt:lpstr>
      <vt:lpstr>Hvp应用于TRPO 求Hv</vt:lpstr>
      <vt:lpstr>Hvp</vt:lpstr>
      <vt:lpstr>共轭梯度  Ax=b</vt:lpstr>
      <vt:lpstr>迭代</vt:lpstr>
      <vt:lpstr>迭代代码</vt:lpstr>
      <vt:lpstr>完整的CG共轭梯度函数</vt:lpstr>
      <vt:lpstr>求参数的完整更新方向</vt:lpstr>
      <vt:lpstr>回溯线搜索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钰哲 赵</dc:creator>
  <cp:lastModifiedBy>钰哲 赵</cp:lastModifiedBy>
  <cp:revision>12</cp:revision>
  <dcterms:created xsi:type="dcterms:W3CDTF">2025-10-22T12:09:24Z</dcterms:created>
  <dcterms:modified xsi:type="dcterms:W3CDTF">2025-11-04T13:43:16Z</dcterms:modified>
</cp:coreProperties>
</file>